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422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>
            <a:extLst>
              <a:ext uri="{FF2B5EF4-FFF2-40B4-BE49-F238E27FC236}">
                <a16:creationId xmlns:a16="http://schemas.microsoft.com/office/drawing/2014/main" id="{80B75439-F427-4E6E-BA58-7EE301562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B7B12B76-71CD-45B9-A6E4-913BF555F30E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BFB5895-FADE-4D3C-99E8-59790E4B6C1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11269" name="Text Box 4">
            <a:extLst>
              <a:ext uri="{FF2B5EF4-FFF2-40B4-BE49-F238E27FC236}">
                <a16:creationId xmlns:a16="http://schemas.microsoft.com/office/drawing/2014/main" id="{73008431-4DB9-4F65-BAD7-941D6532A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1270" name="Text Box 5">
            <a:extLst>
              <a:ext uri="{FF2B5EF4-FFF2-40B4-BE49-F238E27FC236}">
                <a16:creationId xmlns:a16="http://schemas.microsoft.com/office/drawing/2014/main" id="{B6FA39C7-6100-4FE4-A5C6-3B636F061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1271" name="Text Box 6">
            <a:extLst>
              <a:ext uri="{FF2B5EF4-FFF2-40B4-BE49-F238E27FC236}">
                <a16:creationId xmlns:a16="http://schemas.microsoft.com/office/drawing/2014/main" id="{819B66C7-899C-4F5E-8044-CAFF85D22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73B8ECB-0465-4420-8C92-42EE200F5C5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42BCA09D-6684-488C-824B-BD860C1DFE8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3728EB71-85A2-455D-BAC4-2B9142698C2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1D20BA61-AA54-4562-85CF-874B1DDD1BA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Text Box 1">
            <a:extLst>
              <a:ext uri="{FF2B5EF4-FFF2-40B4-BE49-F238E27FC236}">
                <a16:creationId xmlns:a16="http://schemas.microsoft.com/office/drawing/2014/main" id="{79A5E97C-AC88-430D-B7CF-723687F7A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>
              <a:lnSpc>
                <a:spcPct val="95000"/>
              </a:lnSpc>
            </a:pPr>
            <a:fld id="{AB8FD5EF-3D08-4ECB-9FB3-4DCF2DA3EC27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1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15DAAA55-DCAC-4AA5-932C-ACEF2795D89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6C9F870F-8B57-4560-B515-07A96978F86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FF12D0BE-58C1-4053-84E3-B111CE8592C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Text Box 1">
            <a:extLst>
              <a:ext uri="{FF2B5EF4-FFF2-40B4-BE49-F238E27FC236}">
                <a16:creationId xmlns:a16="http://schemas.microsoft.com/office/drawing/2014/main" id="{7685A15F-79E8-46C9-9D1E-6EC08ED5A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>
              <a:lnSpc>
                <a:spcPct val="95000"/>
              </a:lnSpc>
            </a:pPr>
            <a:fld id="{829A408F-C31B-4EC5-9929-A3EE0543640A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2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8CFA91B5-0890-4AC0-8AA4-131D47C217B4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B03CEDAB-E427-4595-8525-AB4FB6A3CB4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8C32978-817D-4631-88DB-DC2D877E3BC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D84C0BDB-AE0E-4E93-8F42-FE7FF48EB71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Text Box 1">
            <a:extLst>
              <a:ext uri="{FF2B5EF4-FFF2-40B4-BE49-F238E27FC236}">
                <a16:creationId xmlns:a16="http://schemas.microsoft.com/office/drawing/2014/main" id="{C6956266-5042-481D-B038-99005C640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>
              <a:lnSpc>
                <a:spcPct val="95000"/>
              </a:lnSpc>
            </a:pPr>
            <a:fld id="{25A2E378-DDAA-4CB7-8842-FCA16FFD33A8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3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CE1B94C9-CBBA-4CED-B56D-7D9946FA6C13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9E8C74E2-3D4C-43DF-B44E-B868FF96500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9D86AE3B-42F8-4114-A2B9-63E8F175ADD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E5E787A4-CD03-4B5A-85A0-62E1A4DC4DD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8E4D4640-429F-44B8-917F-FCDB404E5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>
              <a:lnSpc>
                <a:spcPct val="95000"/>
              </a:lnSpc>
            </a:pPr>
            <a:fld id="{82749770-94E6-41EB-A0E4-F7A47CF2427A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9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DAD640D3-F8A6-4DCE-B9C9-0DD85705CB8C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7ADB7DBC-D939-40D7-91A8-EB117448876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F54DBBC-9106-4A8F-A9A2-55D2055E650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391A2-836C-4488-80CC-0E67B6ED60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959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6DFE44-92E0-460F-8E81-8980BE6DCF3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3A314-B84B-4398-A0A9-4A24C010E4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382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7908AF-A6D3-4E92-8A3D-E6134504F78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A5B38-61B8-4FA2-98D2-CE766607D1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784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A8095E4-DF39-4511-86BE-8BCA6EAAD83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F1C96-3D04-4E6E-948D-ED78A1D8DB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090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6EA90B-3AAC-4B09-AFDC-95F4DE883B8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FAB159-6CB0-415F-8B90-FEF655BB56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156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242438-1FBA-4FD4-89E2-0EA595C1D04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C6EBB1-A8F8-4B6D-8FF0-BAE39E9154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816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F8BAB84-F8D2-406C-903C-653181538FE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1B8F3-7CAA-4DC2-8074-462AEE730F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784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BE540A5-5FFC-42B3-8388-7C841B3B7F3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64F6C3-B8EB-4C9E-AC5C-A9952927C4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085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6F2CE15-6A11-4C1F-B896-8E22EB4B29D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182AE-0091-414E-81EB-4F5A780B0E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747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6C5657-49BD-4B2B-89DD-9CEA705223A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DE7B9-CF1A-4EB0-9EE9-370BAB6816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888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CE85CF-0E6D-489C-8AA1-37AF9A804E9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E8004-34A4-4FBD-BE84-D2ED043CAE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775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F776B5A1-EFD5-461C-9ADD-1ED743A9C8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66D5E2A7-5745-4DFC-ACA0-015ECFFC2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Четвертый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298F084D-E143-4AB4-9815-8F1997137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74165EA0-0AD1-4F7C-AFC6-73DF2E9AA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80272F80-6CD3-4FEC-825C-563D2BB46C9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31EA7CBD-561F-4969-8210-BEEA34B3CBA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odincov@iskoj.kirov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7D8C0947-51C5-4FF1-8C1B-804B0A050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5875"/>
            <a:ext cx="10058400" cy="752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56697F0D-EA93-44DE-BD50-8AFD1A4FB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70738"/>
            <a:ext cx="10079038" cy="388937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 anchor="ctr" anchorCtr="1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/>
            <a:r>
              <a:rPr lang="ru-RU" altLang="ru-RU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075" name="Picture 2">
            <a:extLst>
              <a:ext uri="{FF2B5EF4-FFF2-40B4-BE49-F238E27FC236}">
                <a16:creationId xmlns:a16="http://schemas.microsoft.com/office/drawing/2014/main" id="{D5375CED-64C8-478C-B594-791379ABC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6048375"/>
            <a:ext cx="45021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3">
            <a:extLst>
              <a:ext uri="{FF2B5EF4-FFF2-40B4-BE49-F238E27FC236}">
                <a16:creationId xmlns:a16="http://schemas.microsoft.com/office/drawing/2014/main" id="{943CA437-C856-496B-BF06-048C07535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79388"/>
            <a:ext cx="8518525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4">
            <a:extLst>
              <a:ext uri="{FF2B5EF4-FFF2-40B4-BE49-F238E27FC236}">
                <a16:creationId xmlns:a16="http://schemas.microsoft.com/office/drawing/2014/main" id="{F1794AAE-174C-4B77-AB1C-7FB042CDA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048375"/>
            <a:ext cx="4284663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Text Box 5">
            <a:extLst>
              <a:ext uri="{FF2B5EF4-FFF2-40B4-BE49-F238E27FC236}">
                <a16:creationId xmlns:a16="http://schemas.microsoft.com/office/drawing/2014/main" id="{F5F367AC-ECEB-4F63-8AD0-55BBB0BA9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6227763"/>
            <a:ext cx="3779838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52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eaLnBrk="1"/>
            <a:r>
              <a:rPr lang="ru-RU" altLang="ru-RU" sz="1400" b="1">
                <a:solidFill>
                  <a:srgbClr val="000000"/>
                </a:solidFill>
              </a:rPr>
              <a:t>Год основания                           1934</a:t>
            </a:r>
          </a:p>
          <a:p>
            <a:pPr eaLnBrk="1"/>
            <a:r>
              <a:rPr lang="ru-RU" altLang="ru-RU" sz="1400" b="1">
                <a:solidFill>
                  <a:srgbClr val="000000"/>
                </a:solidFill>
              </a:rPr>
              <a:t>Территория                                210 000 кв.м.</a:t>
            </a:r>
          </a:p>
          <a:p>
            <a:pPr eaLnBrk="1"/>
            <a:r>
              <a:rPr lang="ru-RU" altLang="ru-RU" sz="1400" b="1">
                <a:solidFill>
                  <a:srgbClr val="000000"/>
                </a:solidFill>
              </a:rPr>
              <a:t>Численность персонала          690 чел.</a:t>
            </a:r>
          </a:p>
          <a:p>
            <a:pPr eaLnBrk="1"/>
            <a:endParaRPr lang="ru-RU" altLang="ru-RU" sz="1400" b="1">
              <a:solidFill>
                <a:srgbClr val="000000"/>
              </a:solidFill>
            </a:endParaRPr>
          </a:p>
          <a:p>
            <a:pPr algn="just" eaLnBrk="1"/>
            <a:endParaRPr lang="ru-RU" altLang="ru-RU" sz="1400" b="1">
              <a:solidFill>
                <a:srgbClr val="000000"/>
              </a:solidFill>
            </a:endParaRPr>
          </a:p>
        </p:txBody>
      </p:sp>
      <p:sp>
        <p:nvSpPr>
          <p:cNvPr id="3079" name="Text Box 6">
            <a:extLst>
              <a:ext uri="{FF2B5EF4-FFF2-40B4-BE49-F238E27FC236}">
                <a16:creationId xmlns:a16="http://schemas.microsoft.com/office/drawing/2014/main" id="{C50929AB-1B38-4EEA-9902-547A29198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775" y="6300788"/>
            <a:ext cx="46799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52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eaLnBrk="1"/>
            <a:r>
              <a:rPr lang="ru-RU" altLang="ru-RU" sz="1400" b="1">
                <a:solidFill>
                  <a:srgbClr val="000000"/>
                </a:solidFill>
              </a:rPr>
              <a:t>Производственные </a:t>
            </a:r>
          </a:p>
          <a:p>
            <a:pPr algn="just" eaLnBrk="1"/>
            <a:r>
              <a:rPr lang="ru-RU" altLang="ru-RU" sz="1400" b="1">
                <a:solidFill>
                  <a:srgbClr val="000000"/>
                </a:solidFill>
              </a:rPr>
              <a:t>мощности                             40 000 тонн резины</a:t>
            </a:r>
          </a:p>
          <a:p>
            <a:pPr eaLnBrk="1"/>
            <a:r>
              <a:rPr lang="ru-RU" altLang="ru-RU" sz="1400" b="1">
                <a:solidFill>
                  <a:srgbClr val="000000"/>
                </a:solidFill>
              </a:rPr>
              <a:t>Годовой оборот                   50 млн. евро </a:t>
            </a:r>
          </a:p>
          <a:p>
            <a:pPr algn="just" eaLnBrk="1"/>
            <a:endParaRPr lang="ru-RU" altLang="ru-RU" sz="1400" b="1">
              <a:solidFill>
                <a:srgbClr val="000000"/>
              </a:solidFill>
            </a:endParaRPr>
          </a:p>
        </p:txBody>
      </p:sp>
      <p:pic>
        <p:nvPicPr>
          <p:cNvPr id="3080" name="Picture 7">
            <a:extLst>
              <a:ext uri="{FF2B5EF4-FFF2-40B4-BE49-F238E27FC236}">
                <a16:creationId xmlns:a16="http://schemas.microsoft.com/office/drawing/2014/main" id="{E272BC30-40FC-401E-AECD-FF9CF234A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61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1" name="Picture 8">
            <a:extLst>
              <a:ext uri="{FF2B5EF4-FFF2-40B4-BE49-F238E27FC236}">
                <a16:creationId xmlns:a16="http://schemas.microsoft.com/office/drawing/2014/main" id="{D4DDBB3E-F12E-480A-AE25-FABE1BA91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94550"/>
            <a:ext cx="100615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2" name="Picture 9">
            <a:extLst>
              <a:ext uri="{FF2B5EF4-FFF2-40B4-BE49-F238E27FC236}">
                <a16:creationId xmlns:a16="http://schemas.microsoft.com/office/drawing/2014/main" id="{E677AB07-4EFA-4EF8-B6BE-CBE8B724E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207250"/>
            <a:ext cx="10058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3" name="Text Box 10">
            <a:extLst>
              <a:ext uri="{FF2B5EF4-FFF2-40B4-BE49-F238E27FC236}">
                <a16:creationId xmlns:a16="http://schemas.microsoft.com/office/drawing/2014/main" id="{279F0FD5-ECE6-4FE3-A8F9-47515F968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7245350"/>
            <a:ext cx="23971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52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eaLnBrk="1"/>
            <a:r>
              <a:rPr lang="en-US" altLang="ru-RU" sz="2000" b="1">
                <a:solidFill>
                  <a:srgbClr val="FFFFFF"/>
                </a:solidFill>
              </a:rPr>
              <a:t>1</a:t>
            </a:r>
          </a:p>
          <a:p>
            <a:pPr eaLnBrk="1"/>
            <a:endParaRPr lang="ru-RU" altLang="ru-RU" sz="2000" b="1">
              <a:solidFill>
                <a:srgbClr val="FFFFFF"/>
              </a:solidFill>
            </a:endParaRPr>
          </a:p>
          <a:p>
            <a:pPr algn="just" eaLnBrk="1"/>
            <a:endParaRPr lang="ru-RU" altLang="ru-RU" sz="20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C7F573CC-E155-49E9-905D-D9C6817CE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1225550"/>
            <a:ext cx="7512050" cy="522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2AB6F241-E98A-4A7A-BD47-32635DCDF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61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876CDA9-03B2-482F-884A-500CEA6C3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94550"/>
            <a:ext cx="100615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998B8FF5-C863-404E-8708-1C79EB0B4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207250"/>
            <a:ext cx="10058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2" name="Text Box 6">
            <a:extLst>
              <a:ext uri="{FF2B5EF4-FFF2-40B4-BE49-F238E27FC236}">
                <a16:creationId xmlns:a16="http://schemas.microsoft.com/office/drawing/2014/main" id="{D87B689F-97AD-4F43-9AE4-B9F27E31F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7245350"/>
            <a:ext cx="23971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52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eaLnBrk="1"/>
            <a:r>
              <a:rPr lang="en-US" altLang="ru-RU" sz="2000" b="1">
                <a:solidFill>
                  <a:srgbClr val="FFFFFF"/>
                </a:solidFill>
              </a:rPr>
              <a:t>2</a:t>
            </a:r>
          </a:p>
          <a:p>
            <a:pPr algn="just" eaLnBrk="1"/>
            <a:endParaRPr lang="en-US" altLang="ru-RU" sz="2000" b="1">
              <a:solidFill>
                <a:srgbClr val="FFFFFF"/>
              </a:solidFill>
            </a:endParaRPr>
          </a:p>
          <a:p>
            <a:pPr eaLnBrk="1"/>
            <a:endParaRPr lang="ru-RU" altLang="ru-RU" sz="2000" b="1">
              <a:solidFill>
                <a:srgbClr val="FFFFFF"/>
              </a:solidFill>
            </a:endParaRPr>
          </a:p>
          <a:p>
            <a:pPr algn="just" eaLnBrk="1"/>
            <a:endParaRPr lang="ru-RU" altLang="ru-RU" sz="2000" b="1">
              <a:solidFill>
                <a:srgbClr val="FFFFFF"/>
              </a:solidFill>
            </a:endParaRPr>
          </a:p>
        </p:txBody>
      </p:sp>
      <p:sp>
        <p:nvSpPr>
          <p:cNvPr id="4103" name="TextBox 7">
            <a:extLst>
              <a:ext uri="{FF2B5EF4-FFF2-40B4-BE49-F238E27FC236}">
                <a16:creationId xmlns:a16="http://schemas.microsoft.com/office/drawing/2014/main" id="{9C2C13FD-2D4F-4C7A-BE0C-21C9C7C68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5824538"/>
            <a:ext cx="8280400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 b="1">
                <a:solidFill>
                  <a:schemeClr val="tx1"/>
                </a:solidFill>
              </a:rPr>
              <a:t>Линия резиносмешения предназначена для приготовления резиновых смесей,  изготовленных как из каучуков общего назначения, так и специальных каучуков. А также смесей с высоким наполнением кремнеземами (силикой). Производительность линии до 2 650тн. в месяц</a:t>
            </a:r>
            <a:r>
              <a:rPr lang="ru-RU" altLang="ru-RU">
                <a:solidFill>
                  <a:schemeClr val="tx1"/>
                </a:solidFill>
              </a:rPr>
              <a:t>.</a:t>
            </a:r>
          </a:p>
          <a:p>
            <a:endParaRPr lang="ru-RU" alt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>
            <a:extLst>
              <a:ext uri="{FF2B5EF4-FFF2-40B4-BE49-F238E27FC236}">
                <a16:creationId xmlns:a16="http://schemas.microsoft.com/office/drawing/2014/main" id="{216AA57B-53D5-4028-A4A7-8895A2994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2703513"/>
            <a:ext cx="50387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Линия линии до 2 650тн. в месяц.</a:t>
            </a:r>
          </a:p>
        </p:txBody>
      </p:sp>
      <p:sp>
        <p:nvSpPr>
          <p:cNvPr id="5123" name="TextBox 4">
            <a:extLst>
              <a:ext uri="{FF2B5EF4-FFF2-40B4-BE49-F238E27FC236}">
                <a16:creationId xmlns:a16="http://schemas.microsoft.com/office/drawing/2014/main" id="{EDC82D2A-AABE-4474-9DBD-156E8A429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488" y="5940425"/>
            <a:ext cx="785653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>
                <a:solidFill>
                  <a:schemeClr val="tx1"/>
                </a:solidFill>
              </a:rPr>
              <a:t>Линия состоит из:</a:t>
            </a:r>
          </a:p>
          <a:p>
            <a:r>
              <a:rPr lang="ru-RU" altLang="ru-RU">
                <a:solidFill>
                  <a:schemeClr val="tx1"/>
                </a:solidFill>
              </a:rPr>
              <a:t>- Интермикса ф.Фаррел, объемом камеры 320 л, что обеспечивает оптимальный вариант соотношения производительность-качество</a:t>
            </a:r>
          </a:p>
        </p:txBody>
      </p:sp>
      <p:pic>
        <p:nvPicPr>
          <p:cNvPr id="5124" name="Рисунок 6">
            <a:extLst>
              <a:ext uri="{FF2B5EF4-FFF2-40B4-BE49-F238E27FC236}">
                <a16:creationId xmlns:a16="http://schemas.microsoft.com/office/drawing/2014/main" id="{4CD8AE20-DD85-4D3F-A170-E46BF32FC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827088"/>
            <a:ext cx="7921625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>
            <a:extLst>
              <a:ext uri="{FF2B5EF4-FFF2-40B4-BE49-F238E27FC236}">
                <a16:creationId xmlns:a16="http://schemas.microsoft.com/office/drawing/2014/main" id="{1E1C4419-408B-4F6A-89DF-540A24081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61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5">
            <a:extLst>
              <a:ext uri="{FF2B5EF4-FFF2-40B4-BE49-F238E27FC236}">
                <a16:creationId xmlns:a16="http://schemas.microsoft.com/office/drawing/2014/main" id="{408D8C76-EF88-47BB-986D-A3499F537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207250"/>
            <a:ext cx="10058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7" name="Text Box 10">
            <a:extLst>
              <a:ext uri="{FF2B5EF4-FFF2-40B4-BE49-F238E27FC236}">
                <a16:creationId xmlns:a16="http://schemas.microsoft.com/office/drawing/2014/main" id="{FA0E2767-C582-4653-9D6C-0B83358E5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7245350"/>
            <a:ext cx="23971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52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eaLnBrk="1"/>
            <a:r>
              <a:rPr lang="ru-RU" altLang="ru-RU" sz="2000" b="1">
                <a:solidFill>
                  <a:srgbClr val="FFFFFF"/>
                </a:solidFill>
              </a:rPr>
              <a:t>3</a:t>
            </a:r>
            <a:endParaRPr lang="en-US" altLang="ru-RU" sz="2000" b="1">
              <a:solidFill>
                <a:srgbClr val="FFFFFF"/>
              </a:solidFill>
            </a:endParaRPr>
          </a:p>
          <a:p>
            <a:pPr eaLnBrk="1"/>
            <a:endParaRPr lang="ru-RU" altLang="ru-RU" sz="2000" b="1">
              <a:solidFill>
                <a:srgbClr val="FFFFFF"/>
              </a:solidFill>
            </a:endParaRPr>
          </a:p>
          <a:p>
            <a:pPr algn="just" eaLnBrk="1"/>
            <a:endParaRPr lang="ru-RU" altLang="ru-RU" sz="20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id="{13C0D47D-EE96-450C-AF6A-2FFFE2A8A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5" y="6227763"/>
            <a:ext cx="77755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>
                <a:solidFill>
                  <a:schemeClr val="tx1"/>
                </a:solidFill>
              </a:rPr>
              <a:t>-  двух вальцов с регулируемыми линейными скоростями валков и регулируемой фрикцией на приемных вальцах, что обеспечивает обработку смесей различных назначений. </a:t>
            </a:r>
          </a:p>
        </p:txBody>
      </p:sp>
      <p:pic>
        <p:nvPicPr>
          <p:cNvPr id="6147" name="Рисунок 2">
            <a:extLst>
              <a:ext uri="{FF2B5EF4-FFF2-40B4-BE49-F238E27FC236}">
                <a16:creationId xmlns:a16="http://schemas.microsoft.com/office/drawing/2014/main" id="{C886FC3D-CE19-4726-89FE-157112B7A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827088"/>
            <a:ext cx="7921625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>
            <a:extLst>
              <a:ext uri="{FF2B5EF4-FFF2-40B4-BE49-F238E27FC236}">
                <a16:creationId xmlns:a16="http://schemas.microsoft.com/office/drawing/2014/main" id="{3EA39749-746C-4DD8-BB3D-AF786C608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61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F2889156-3E80-4B1C-ADEB-CB878AEC6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207250"/>
            <a:ext cx="10058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0" name="Text Box 10">
            <a:extLst>
              <a:ext uri="{FF2B5EF4-FFF2-40B4-BE49-F238E27FC236}">
                <a16:creationId xmlns:a16="http://schemas.microsoft.com/office/drawing/2014/main" id="{2DECA6AE-85C2-4879-B759-915941687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7245350"/>
            <a:ext cx="23971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52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eaLnBrk="1"/>
            <a:r>
              <a:rPr lang="ru-RU" altLang="ru-RU" sz="2000" b="1">
                <a:solidFill>
                  <a:srgbClr val="FFFFFF"/>
                </a:solidFill>
              </a:rPr>
              <a:t>4</a:t>
            </a:r>
            <a:endParaRPr lang="en-US" altLang="ru-RU" sz="2000" b="1">
              <a:solidFill>
                <a:srgbClr val="FFFFFF"/>
              </a:solidFill>
            </a:endParaRPr>
          </a:p>
          <a:p>
            <a:pPr eaLnBrk="1"/>
            <a:endParaRPr lang="ru-RU" altLang="ru-RU" sz="2000" b="1">
              <a:solidFill>
                <a:srgbClr val="FFFFFF"/>
              </a:solidFill>
            </a:endParaRPr>
          </a:p>
          <a:p>
            <a:pPr algn="just" eaLnBrk="1"/>
            <a:endParaRPr lang="ru-RU" altLang="ru-RU" sz="20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C53850D4-73DE-4BCF-A293-36EBA6BCB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5795963"/>
            <a:ext cx="7921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>
                <a:solidFill>
                  <a:schemeClr val="tx1"/>
                </a:solidFill>
              </a:rPr>
              <a:t>-  Охлаждающей установки продольного типа ф.Продикон, имеющей в комплектации металлоуловитель, автоматический укладчик, весы, два устройства для резки ленты, позволяющих делать выпускаемую лентой резиновую смесь в удобной для потребителя форме для питания литьевых машин и т.д., уложенной на европоддон.</a:t>
            </a:r>
          </a:p>
        </p:txBody>
      </p:sp>
      <p:pic>
        <p:nvPicPr>
          <p:cNvPr id="7171" name="Рисунок 2">
            <a:extLst>
              <a:ext uri="{FF2B5EF4-FFF2-40B4-BE49-F238E27FC236}">
                <a16:creationId xmlns:a16="http://schemas.microsoft.com/office/drawing/2014/main" id="{8BB8F0E3-CB77-41B2-AC78-59EAE0989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66725"/>
            <a:ext cx="8713788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>
            <a:extLst>
              <a:ext uri="{FF2B5EF4-FFF2-40B4-BE49-F238E27FC236}">
                <a16:creationId xmlns:a16="http://schemas.microsoft.com/office/drawing/2014/main" id="{8D0C5A8A-F70F-491B-AAF1-99BE62583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61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DB8E6777-A1A4-4A16-914E-D085C4208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207250"/>
            <a:ext cx="10058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4" name="Text Box 10">
            <a:extLst>
              <a:ext uri="{FF2B5EF4-FFF2-40B4-BE49-F238E27FC236}">
                <a16:creationId xmlns:a16="http://schemas.microsoft.com/office/drawing/2014/main" id="{A706B76A-3F7B-4804-9C3D-61A658B3C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7245350"/>
            <a:ext cx="23971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52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eaLnBrk="1"/>
            <a:r>
              <a:rPr lang="ru-RU" altLang="ru-RU" sz="2000" b="1">
                <a:solidFill>
                  <a:srgbClr val="FFFFFF"/>
                </a:solidFill>
              </a:rPr>
              <a:t>5</a:t>
            </a:r>
            <a:endParaRPr lang="en-US" altLang="ru-RU" sz="2000" b="1">
              <a:solidFill>
                <a:srgbClr val="FFFFFF"/>
              </a:solidFill>
            </a:endParaRPr>
          </a:p>
          <a:p>
            <a:pPr eaLnBrk="1"/>
            <a:endParaRPr lang="ru-RU" altLang="ru-RU" sz="2000" b="1">
              <a:solidFill>
                <a:srgbClr val="FFFFFF"/>
              </a:solidFill>
            </a:endParaRPr>
          </a:p>
          <a:p>
            <a:pPr algn="just" eaLnBrk="1"/>
            <a:endParaRPr lang="ru-RU" altLang="ru-RU" sz="20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>
            <a:extLst>
              <a:ext uri="{FF2B5EF4-FFF2-40B4-BE49-F238E27FC236}">
                <a16:creationId xmlns:a16="http://schemas.microsoft.com/office/drawing/2014/main" id="{1A0B9EB4-67EB-4ECD-A4F7-CE8B9C800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75" y="1474788"/>
            <a:ext cx="3240088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Подача техуглерода и других сыпучих ингредиентов осуществляется пневмотранспортом (избыточным давлением) из бункерного склада и отдельного пункта разгрузки из мягких контейнеров, что обеспечивает оперативность подачи сыпучих ингредиентов и минимальное разрушение гранул материала при транспортировке.</a:t>
            </a:r>
          </a:p>
        </p:txBody>
      </p:sp>
      <p:pic>
        <p:nvPicPr>
          <p:cNvPr id="8195" name="Рисунок 4">
            <a:extLst>
              <a:ext uri="{FF2B5EF4-FFF2-40B4-BE49-F238E27FC236}">
                <a16:creationId xmlns:a16="http://schemas.microsoft.com/office/drawing/2014/main" id="{DC9B7D3C-9A20-4F05-A358-F94CC1827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250825"/>
            <a:ext cx="4487862" cy="673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>
            <a:extLst>
              <a:ext uri="{FF2B5EF4-FFF2-40B4-BE49-F238E27FC236}">
                <a16:creationId xmlns:a16="http://schemas.microsoft.com/office/drawing/2014/main" id="{EC8F5DD7-13A1-4792-B1C6-ADADA622B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61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C52E494C-0EF0-4B48-94F5-7D921EEA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207250"/>
            <a:ext cx="10058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8" name="Text Box 10">
            <a:extLst>
              <a:ext uri="{FF2B5EF4-FFF2-40B4-BE49-F238E27FC236}">
                <a16:creationId xmlns:a16="http://schemas.microsoft.com/office/drawing/2014/main" id="{A8B6D779-D867-4562-97B6-73A5B9D63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7245350"/>
            <a:ext cx="23971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52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eaLnBrk="1"/>
            <a:r>
              <a:rPr lang="ru-RU" altLang="ru-RU" sz="2000" b="1">
                <a:solidFill>
                  <a:srgbClr val="FFFFFF"/>
                </a:solidFill>
              </a:rPr>
              <a:t>6</a:t>
            </a:r>
            <a:endParaRPr lang="en-US" altLang="ru-RU" sz="2000" b="1">
              <a:solidFill>
                <a:srgbClr val="FFFFFF"/>
              </a:solidFill>
            </a:endParaRPr>
          </a:p>
          <a:p>
            <a:pPr eaLnBrk="1"/>
            <a:endParaRPr lang="ru-RU" altLang="ru-RU" sz="2000" b="1">
              <a:solidFill>
                <a:srgbClr val="FFFFFF"/>
              </a:solidFill>
            </a:endParaRPr>
          </a:p>
          <a:p>
            <a:pPr algn="just" eaLnBrk="1"/>
            <a:endParaRPr lang="ru-RU" altLang="ru-RU" sz="20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>
            <a:extLst>
              <a:ext uri="{FF2B5EF4-FFF2-40B4-BE49-F238E27FC236}">
                <a16:creationId xmlns:a16="http://schemas.microsoft.com/office/drawing/2014/main" id="{B884F06F-CF6B-478B-8374-9864220D1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860425"/>
            <a:ext cx="7294562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3">
            <a:extLst>
              <a:ext uri="{FF2B5EF4-FFF2-40B4-BE49-F238E27FC236}">
                <a16:creationId xmlns:a16="http://schemas.microsoft.com/office/drawing/2014/main" id="{B53BA009-3FB5-44C6-BB61-0FA14D61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5795963"/>
            <a:ext cx="849788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>
                <a:solidFill>
                  <a:schemeClr val="tx1"/>
                </a:solidFill>
              </a:rPr>
              <a:t>Подача жидких мягчителей осуществляется из емкостей, расположенный в цехе, а так же предусмотрена подача из разовых емкостей, непосредственно привозимых к резиносмесителю и подаваемых непосредственно на весы, через отдельный пункт подачи, что обеспечивает широкий ассортимент используемого сырья. </a:t>
            </a:r>
          </a:p>
          <a:p>
            <a:endParaRPr lang="ru-RU" altLang="ru-RU">
              <a:solidFill>
                <a:schemeClr val="tx1"/>
              </a:solidFill>
            </a:endParaRP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3158349C-7E6D-4417-B0AA-B12F55D20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61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7AB2F9FA-6E53-4CD2-8239-F2EF1B2DF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207250"/>
            <a:ext cx="10058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2" name="Text Box 10">
            <a:extLst>
              <a:ext uri="{FF2B5EF4-FFF2-40B4-BE49-F238E27FC236}">
                <a16:creationId xmlns:a16="http://schemas.microsoft.com/office/drawing/2014/main" id="{903845D5-DAED-41FA-8073-94C5D47AC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7245350"/>
            <a:ext cx="23971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52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eaLnBrk="1"/>
            <a:r>
              <a:rPr lang="ru-RU" altLang="ru-RU" sz="2000" b="1">
                <a:solidFill>
                  <a:srgbClr val="FFFFFF"/>
                </a:solidFill>
              </a:rPr>
              <a:t>7</a:t>
            </a:r>
            <a:endParaRPr lang="en-US" altLang="ru-RU" sz="2000" b="1">
              <a:solidFill>
                <a:srgbClr val="FFFFFF"/>
              </a:solidFill>
            </a:endParaRPr>
          </a:p>
          <a:p>
            <a:pPr eaLnBrk="1"/>
            <a:endParaRPr lang="ru-RU" altLang="ru-RU" sz="2000" b="1">
              <a:solidFill>
                <a:srgbClr val="FFFFFF"/>
              </a:solidFill>
            </a:endParaRPr>
          </a:p>
          <a:p>
            <a:pPr algn="just" eaLnBrk="1"/>
            <a:endParaRPr lang="ru-RU" altLang="ru-RU" sz="20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D4FAEB21-10D4-45A5-8765-82D719E56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044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Text Box 2">
            <a:extLst>
              <a:ext uri="{FF2B5EF4-FFF2-40B4-BE49-F238E27FC236}">
                <a16:creationId xmlns:a16="http://schemas.microsoft.com/office/drawing/2014/main" id="{91F03610-12DD-4DED-B599-1B7AB68DE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0" y="1476375"/>
            <a:ext cx="3959225" cy="4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52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/>
            <a:r>
              <a:rPr lang="ru-RU" altLang="ru-RU" sz="1400" b="1">
                <a:solidFill>
                  <a:srgbClr val="FFFFFF"/>
                </a:solidFill>
              </a:rPr>
              <a:t>Генеральный директор </a:t>
            </a:r>
          </a:p>
          <a:p>
            <a:pPr algn="ctr" eaLnBrk="1"/>
            <a:r>
              <a:rPr lang="ru-RU" altLang="ru-RU" sz="1400" b="1">
                <a:solidFill>
                  <a:srgbClr val="FFFFFF"/>
                </a:solidFill>
              </a:rPr>
              <a:t>Иванов Александр Григорьевич</a:t>
            </a:r>
          </a:p>
          <a:p>
            <a:pPr algn="ctr" eaLnBrk="1"/>
            <a:r>
              <a:rPr lang="ru-RU" altLang="ru-RU" sz="1400" b="1">
                <a:solidFill>
                  <a:srgbClr val="FFFFFF"/>
                </a:solidFill>
              </a:rPr>
              <a:t>тел: </a:t>
            </a:r>
            <a:r>
              <a:rPr lang="en-US" altLang="ru-RU" sz="1400" b="1">
                <a:solidFill>
                  <a:srgbClr val="FFFFFF"/>
                </a:solidFill>
              </a:rPr>
              <a:t>+7</a:t>
            </a:r>
            <a:r>
              <a:rPr lang="ru-RU" altLang="ru-RU" sz="1400" b="1">
                <a:solidFill>
                  <a:srgbClr val="FFFFFF"/>
                </a:solidFill>
              </a:rPr>
              <a:t> (8332) 24-60-00</a:t>
            </a:r>
          </a:p>
          <a:p>
            <a:pPr algn="ctr" eaLnBrk="1"/>
            <a:r>
              <a:rPr lang="ru-RU" altLang="ru-RU" sz="1400" b="1">
                <a:solidFill>
                  <a:srgbClr val="FFFFFF"/>
                </a:solidFill>
              </a:rPr>
              <a:t>Тел/Факс: </a:t>
            </a:r>
            <a:r>
              <a:rPr lang="en-US" altLang="ru-RU" sz="1400" b="1">
                <a:solidFill>
                  <a:srgbClr val="FFFFFF"/>
                </a:solidFill>
              </a:rPr>
              <a:t>+7 </a:t>
            </a:r>
            <a:r>
              <a:rPr lang="ru-RU" altLang="ru-RU" sz="1400" b="1">
                <a:solidFill>
                  <a:srgbClr val="FFFFFF"/>
                </a:solidFill>
              </a:rPr>
              <a:t>(8332) 36-19-70</a:t>
            </a:r>
          </a:p>
          <a:p>
            <a:pPr algn="ctr" eaLnBrk="1"/>
            <a:r>
              <a:rPr lang="ru-RU" altLang="ru-RU" sz="1400" b="1">
                <a:solidFill>
                  <a:srgbClr val="FFFFFF"/>
                </a:solidFill>
              </a:rPr>
              <a:t>E-mail: ds@iskoj.kirov.ru</a:t>
            </a:r>
          </a:p>
          <a:p>
            <a:pPr algn="ctr" eaLnBrk="1"/>
            <a:endParaRPr lang="ru-RU" altLang="ru-RU" sz="1400" b="1">
              <a:solidFill>
                <a:srgbClr val="FFFFFF"/>
              </a:solidFill>
            </a:endParaRPr>
          </a:p>
          <a:p>
            <a:pPr algn="ctr" eaLnBrk="1"/>
            <a:r>
              <a:rPr lang="ru-RU" altLang="ru-RU" sz="1400" b="1">
                <a:solidFill>
                  <a:srgbClr val="FFFFFF"/>
                </a:solidFill>
              </a:rPr>
              <a:t>Заместитель генерального директора </a:t>
            </a:r>
          </a:p>
          <a:p>
            <a:pPr algn="ctr" eaLnBrk="1"/>
            <a:r>
              <a:rPr lang="ru-RU" altLang="ru-RU" sz="1400" b="1">
                <a:solidFill>
                  <a:srgbClr val="FFFFFF"/>
                </a:solidFill>
              </a:rPr>
              <a:t>по инновационному развитию.</a:t>
            </a:r>
          </a:p>
          <a:p>
            <a:pPr algn="ctr" eaLnBrk="1"/>
            <a:r>
              <a:rPr lang="ru-RU" altLang="ru-RU" sz="1400" b="1">
                <a:solidFill>
                  <a:srgbClr val="FFFFFF"/>
                </a:solidFill>
              </a:rPr>
              <a:t>Одинцов Сергей Владимирович</a:t>
            </a:r>
          </a:p>
          <a:p>
            <a:pPr algn="ctr" eaLnBrk="1"/>
            <a:r>
              <a:rPr lang="ru-RU" altLang="ru-RU" sz="1400" b="1">
                <a:solidFill>
                  <a:srgbClr val="FFFFFF"/>
                </a:solidFill>
              </a:rPr>
              <a:t>Тел.:</a:t>
            </a:r>
            <a:r>
              <a:rPr lang="en-US" altLang="ru-RU" sz="1400" b="1">
                <a:solidFill>
                  <a:srgbClr val="FFFFFF"/>
                </a:solidFill>
              </a:rPr>
              <a:t> +7</a:t>
            </a:r>
            <a:r>
              <a:rPr lang="ru-RU" altLang="ru-RU" sz="1400" b="1">
                <a:solidFill>
                  <a:srgbClr val="FFFFFF"/>
                </a:solidFill>
              </a:rPr>
              <a:t> (8332) 36-50-10</a:t>
            </a:r>
          </a:p>
          <a:p>
            <a:pPr algn="ctr" eaLnBrk="1"/>
            <a:r>
              <a:rPr lang="ru-RU" altLang="ru-RU" sz="1400" b="1">
                <a:solidFill>
                  <a:srgbClr val="FFFFFF"/>
                </a:solidFill>
              </a:rPr>
              <a:t>Е-mail:</a:t>
            </a:r>
            <a:r>
              <a:rPr lang="en-US" altLang="ru-RU" sz="1400">
                <a:solidFill>
                  <a:srgbClr val="000000"/>
                </a:solidFill>
                <a:hlinkClick r:id="rId4"/>
              </a:rPr>
              <a:t>odincov@iskoj.kirov.ru</a:t>
            </a:r>
            <a:r>
              <a:rPr lang="en-US" altLang="ru-RU" sz="1400">
                <a:solidFill>
                  <a:srgbClr val="000000"/>
                </a:solidFill>
              </a:rPr>
              <a:t> </a:t>
            </a:r>
          </a:p>
          <a:p>
            <a:pPr algn="ctr" eaLnBrk="1"/>
            <a:endParaRPr lang="ru-RU" altLang="ru-RU" sz="1400" b="1">
              <a:solidFill>
                <a:srgbClr val="FFFFFF"/>
              </a:solidFill>
            </a:endParaRPr>
          </a:p>
          <a:p>
            <a:pPr algn="ctr" eaLnBrk="1"/>
            <a:r>
              <a:rPr lang="ru-RU" altLang="ru-RU" sz="1400" b="1">
                <a:solidFill>
                  <a:srgbClr val="FFFFFF"/>
                </a:solidFill>
              </a:rPr>
              <a:t>Помощник генерального директора</a:t>
            </a:r>
          </a:p>
          <a:p>
            <a:pPr algn="ctr" eaLnBrk="1"/>
            <a:r>
              <a:rPr lang="ru-RU" altLang="ru-RU" sz="1400" b="1">
                <a:solidFill>
                  <a:srgbClr val="FFFFFF"/>
                </a:solidFill>
              </a:rPr>
              <a:t>по работе с иностранными партнерами</a:t>
            </a:r>
          </a:p>
          <a:p>
            <a:pPr algn="ctr" eaLnBrk="1"/>
            <a:r>
              <a:rPr lang="ru-RU" altLang="ru-RU" sz="1400" b="1">
                <a:solidFill>
                  <a:srgbClr val="FFFFFF"/>
                </a:solidFill>
              </a:rPr>
              <a:t>Белорыбкин Сергей Викторович</a:t>
            </a:r>
          </a:p>
          <a:p>
            <a:pPr algn="ctr" eaLnBrk="1"/>
            <a:r>
              <a:rPr lang="ru-RU" altLang="ru-RU" sz="1400" b="1">
                <a:solidFill>
                  <a:srgbClr val="FFFFFF"/>
                </a:solidFill>
              </a:rPr>
              <a:t>Тел.: </a:t>
            </a:r>
            <a:r>
              <a:rPr lang="en-US" altLang="ru-RU" sz="1400" b="1">
                <a:solidFill>
                  <a:srgbClr val="FFFFFF"/>
                </a:solidFill>
              </a:rPr>
              <a:t>+7 </a:t>
            </a:r>
            <a:r>
              <a:rPr lang="ru-RU" altLang="ru-RU" sz="1400" b="1">
                <a:solidFill>
                  <a:srgbClr val="FFFFFF"/>
                </a:solidFill>
              </a:rPr>
              <a:t>(8332) 36-19-77</a:t>
            </a:r>
          </a:p>
          <a:p>
            <a:pPr algn="ctr" eaLnBrk="1"/>
            <a:r>
              <a:rPr lang="ru-RU" altLang="ru-RU" sz="1400" b="1">
                <a:solidFill>
                  <a:srgbClr val="FFFFFF"/>
                </a:solidFill>
              </a:rPr>
              <a:t>+7 922 661 4215</a:t>
            </a:r>
          </a:p>
          <a:p>
            <a:pPr algn="ctr" eaLnBrk="1"/>
            <a:r>
              <a:rPr lang="ru-RU" altLang="ru-RU" sz="1400" b="1">
                <a:solidFill>
                  <a:srgbClr val="FFFFFF"/>
                </a:solidFill>
              </a:rPr>
              <a:t> Е-mail: bs@iskoj.kirov.ru</a:t>
            </a:r>
          </a:p>
          <a:p>
            <a:pPr algn="ctr" eaLnBrk="1"/>
            <a:endParaRPr lang="ru-RU" altLang="ru-RU" sz="1400" b="1">
              <a:solidFill>
                <a:srgbClr val="FFFFFF"/>
              </a:solidFill>
            </a:endParaRPr>
          </a:p>
          <a:p>
            <a:pPr algn="ctr" eaLnBrk="1"/>
            <a:endParaRPr lang="ru-RU" altLang="ru-RU" sz="1400" b="1">
              <a:solidFill>
                <a:srgbClr val="FFFFFF"/>
              </a:solidFill>
            </a:endParaRPr>
          </a:p>
          <a:p>
            <a:pPr algn="ctr" eaLnBrk="1"/>
            <a:r>
              <a:rPr lang="ru-RU" altLang="ru-RU" sz="1400" b="1">
                <a:solidFill>
                  <a:srgbClr val="FFFFFF"/>
                </a:solidFill>
              </a:rPr>
              <a:t>Адрес:</a:t>
            </a:r>
          </a:p>
          <a:p>
            <a:pPr algn="ctr" eaLnBrk="1"/>
            <a:r>
              <a:rPr lang="ru-RU" altLang="ru-RU" sz="1400" b="1">
                <a:solidFill>
                  <a:srgbClr val="FFFFFF"/>
                </a:solidFill>
              </a:rPr>
              <a:t>610020, Россия, г. Киров,</a:t>
            </a:r>
          </a:p>
          <a:p>
            <a:pPr algn="ctr" eaLnBrk="1"/>
            <a:r>
              <a:rPr lang="ru-RU" altLang="ru-RU" sz="1400" b="1">
                <a:solidFill>
                  <a:srgbClr val="FFFFFF"/>
                </a:solidFill>
              </a:rPr>
              <a:t>ул. Карла Маркса,4</a:t>
            </a:r>
          </a:p>
          <a:p>
            <a:pPr algn="ctr" eaLnBrk="1"/>
            <a:endParaRPr lang="ru-RU" altLang="ru-RU" sz="1400" b="1">
              <a:solidFill>
                <a:srgbClr val="FFFFFF"/>
              </a:solidFill>
            </a:endParaRPr>
          </a:p>
          <a:p>
            <a:pPr algn="ctr" eaLnBrk="1"/>
            <a:r>
              <a:rPr lang="ru-RU" altLang="ru-RU" sz="1400" b="1">
                <a:solidFill>
                  <a:srgbClr val="FFFFFF"/>
                </a:solidFill>
              </a:rPr>
              <a:t>www.iskoj.ru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376</Words>
  <Application>Microsoft Office PowerPoint</Application>
  <PresentationFormat>Произвольный</PresentationFormat>
  <Paragraphs>56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SimSun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 Епифанова</dc:creator>
  <cp:lastModifiedBy>Перминов Кирилл Владимирович</cp:lastModifiedBy>
  <cp:revision>53</cp:revision>
  <cp:lastPrinted>1601-01-01T00:00:00Z</cp:lastPrinted>
  <dcterms:created xsi:type="dcterms:W3CDTF">2011-11-14T08:23:40Z</dcterms:created>
  <dcterms:modified xsi:type="dcterms:W3CDTF">2023-11-05T12:02:55Z</dcterms:modified>
</cp:coreProperties>
</file>